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7" r:id="rId19"/>
    <p:sldId id="275" r:id="rId20"/>
    <p:sldId id="276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/>
  </p:normalViewPr>
  <p:slideViewPr>
    <p:cSldViewPr>
      <p:cViewPr>
        <p:scale>
          <a:sx n="58" d="100"/>
          <a:sy n="58" d="100"/>
        </p:scale>
        <p:origin x="-160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915799318188678E-2"/>
          <c:y val="0.19346122643760438"/>
          <c:w val="0.54557441095725112"/>
          <c:h val="0.720244333094726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Sheet1!$A$2:$A$6</c:f>
              <c:strCache>
                <c:ptCount val="5"/>
                <c:pt idx="0">
                  <c:v>Types of Credit</c:v>
                </c:pt>
                <c:pt idx="1">
                  <c:v>Payment History</c:v>
                </c:pt>
                <c:pt idx="2">
                  <c:v>Amount Owed</c:v>
                </c:pt>
                <c:pt idx="3">
                  <c:v>Length of History</c:v>
                </c:pt>
                <c:pt idx="4">
                  <c:v>New Credit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0.35</c:v>
                </c:pt>
                <c:pt idx="2">
                  <c:v>0.3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608239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pay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pay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52400" y="457200"/>
            <a:ext cx="89916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228600" y="3124200"/>
            <a:ext cx="8534399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lt2"/>
              </a:buClr>
              <a:buSzPct val="100000"/>
            </a:pPr>
            <a:r>
              <a:rPr lang="en-US" sz="40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
Fail to Plan; Plan to Fail</a:t>
            </a:r>
          </a:p>
          <a:p>
            <a:endParaRPr lang="en-US" sz="4000" b="0" i="0" u="none" strike="noStrike" cap="none" baseline="0" dirty="0"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4000" b="0" i="0" u="none" strike="noStrike" cap="none" baseline="0" dirty="0"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4000" b="0" i="0" u="none" strike="noStrike" cap="none" baseline="0" dirty="0"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ftr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6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MEASURABLE – Spending  Habit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79247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Reducing Expenses: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Improve shopping skills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Focus on NEEDS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Cut back on WANTS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Do it Yourself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Use  less/ Substitute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Use less of Credit Cards &amp; monitor  it – Challenge yourself to Pay it off monthly!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Use  more of debit cards</a:t>
            </a: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52400" y="274637"/>
            <a:ext cx="8534399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6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ATTAINABLE –  Emergency Savings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381999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Start NOW – Join holiday savings club with your bank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$50 per pay period (twice a month)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Save all loose change for emergency fund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Save at least 25% of your bonus or monetary awards for emergency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Pack your lunch to work at  least 3 times weekly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Make grocery list before leaving home to buy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Reduce dry cleaning bill; utilize your gentle circle</a:t>
            </a: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399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REALISTIC – Helping debtors become savers</a:t>
            </a:r>
            <a:r>
              <a:rPr lang="en-US" sz="3000" b="0" i="0" u="sng" strike="noStrike" cap="small" baseline="0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3"/>
              </a:rPr>
              <a:t>https://powerpay.org</a:t>
            </a:r>
            <a:r>
              <a:rPr lang="en-US" sz="3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idx="1"/>
          </p:nvPr>
        </p:nvSpPr>
        <p:spPr>
          <a:xfrm>
            <a:off x="304800" y="14478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Know What You owe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Figure your TOTAL credit debt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Determine interest and fees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Pay off the highest interest rate first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Pay off small balances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Find Lower interest rate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Get on the phone &amp; Negotiate your rate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STOP  Charging</a:t>
            </a:r>
          </a:p>
          <a:p>
            <a:endParaRPr lang="en-US" sz="32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381999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4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Trade – OFFs =Tight Budget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idx="1"/>
          </p:nvPr>
        </p:nvSpPr>
        <p:spPr>
          <a:xfrm>
            <a:off x="381000" y="1600200"/>
            <a:ext cx="83819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POWERPAY – </a:t>
            </a:r>
            <a:r>
              <a:rPr lang="en-US" sz="2800" b="0" i="0" u="sng" strike="noStrike" cap="none" baseline="0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3"/>
              </a:rPr>
              <a:t>Https://powerpay.org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What is POWERPAYMENT?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Fixed Savings Payment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Invest A lump Sum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Reach a savings Goal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Withdraw for a Specified Time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Withdraw a specified Amount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Learn the Time Value of Money</a:t>
            </a: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48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514350" marR="0" lvl="0" indent="-51435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600" b="0" i="0" u="none" strike="noStrike" cap="small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Net Worth - balanced budget goal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Income = Expenses + Savings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Net Worth Statement = Assets minus Liabilities (debts</a:t>
            </a:r>
            <a:r>
              <a:rPr lang="en-US" sz="21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Figure out what you are worth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Add up your income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Create an Expense tracker or spending diary/spreadsheet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Categorize your spending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Create budget Spreadsheet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Balance your budget 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Stick to your budget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400" b="0" i="0" u="none" strike="noStrike" cap="none" baseline="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https://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www.spreadsheet123.com/ExcelTemplates</a:t>
            </a: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102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6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Charitable donations deductions</a:t>
            </a:r>
            <a:br>
              <a:rPr lang="en-US" sz="36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36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www.irs.gov  (1800-829-3676)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Confirm Tax-Exempt Status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Maintain Excellent records of your donations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Get Appraisal for high priced items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File </a:t>
            </a:r>
            <a:r>
              <a:rPr lang="en-US" sz="2600" b="1" i="0" u="sng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itemized</a:t>
            </a: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(form 8283)Tax returns instead of </a:t>
            </a:r>
            <a:r>
              <a:rPr lang="en-US" sz="2600" b="1" i="0" u="sng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Standard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Gifts to charities, theft losses, etc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Giving to charities may improve your sense of well-being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Supporting causes that keep you informed of social injustice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Giving to charities can strengthen your spiritual life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Volunteering with charity may results in physical &amp; social benefits</a:t>
            </a:r>
          </a:p>
          <a:p>
            <a:endParaRPr lang="en-US" sz="26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6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6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Stop Spending Leaks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Bunmilola Investment Group,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3F5D-3E42-498D-BE06-F1419F6C292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81000" y="1295400"/>
            <a:ext cx="8382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Improving your spending HABITS: </a:t>
            </a:r>
            <a:r>
              <a:rPr lang="en-US" sz="2800" dirty="0" smtClean="0">
                <a:latin typeface="Arial Narrow" pitchFamily="34" charset="0"/>
              </a:rPr>
              <a:t> Recognize your spending  “triggers</a:t>
            </a:r>
            <a:r>
              <a:rPr lang="en-US" sz="2800" dirty="0" smtClean="0">
                <a:latin typeface="Arial Narrow" pitchFamily="34" charset="0"/>
              </a:rPr>
              <a:t>”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Learn to say “NO” &amp; practice self control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Substitute your time, talents, &amp; resources for money when possible</a:t>
            </a:r>
            <a:endParaRPr lang="en-US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Insurance – compare prices for auto, health, business &amp; life; be sure that your are getting discounts you deserve.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Financial Fees (bank) – if you do direct deposit, and </a:t>
            </a:r>
            <a:r>
              <a:rPr lang="en-US" sz="2800" dirty="0" smtClean="0">
                <a:latin typeface="Arial Narrow" pitchFamily="34" charset="0"/>
              </a:rPr>
              <a:t>pay your bill online &amp; timely, do not pay bank fees  - Check out PNC bank.com</a:t>
            </a:r>
            <a:endParaRPr lang="en-US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Keep eating out at a minimum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Monitor your bills closely: electric, Gas, Phone, cell, internet  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Narrow" pitchFamily="34" charset="0"/>
              </a:rPr>
              <a:t>FICO Score </a:t>
            </a:r>
            <a:r>
              <a:rPr lang="en-US" sz="4400" dirty="0" err="1" smtClean="0">
                <a:latin typeface="Arial Narrow" pitchFamily="34" charset="0"/>
              </a:rPr>
              <a:t>Calcuation</a:t>
            </a:r>
            <a:endParaRPr lang="en-US" sz="44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Your Credit Score is Based on: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23622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Credit Score Ranges: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rial Narrow" pitchFamily="34" charset="0"/>
              </a:rPr>
              <a:t>Take</a:t>
            </a:r>
            <a:r>
              <a:rPr lang="en-US" dirty="0" smtClean="0">
                <a:latin typeface="Arial Narrow" pitchFamily="34" charset="0"/>
              </a:rPr>
              <a:t> a closer look at FICO and Scores</a:t>
            </a: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Arial Narrow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4000" dirty="0" smtClean="0">
                <a:latin typeface="Arial Narrow" pitchFamily="34" charset="0"/>
              </a:rPr>
              <a:t>Bad Score = 350 to 619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 smtClean="0">
                <a:latin typeface="Arial Narrow" pitchFamily="34" charset="0"/>
              </a:rPr>
              <a:t>Poor Score = 660 to 659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 smtClean="0">
                <a:latin typeface="Arial Narrow" pitchFamily="34" charset="0"/>
              </a:rPr>
              <a:t>Good Score = 660 to 689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 smtClean="0">
                <a:latin typeface="Arial Narrow" pitchFamily="34" charset="0"/>
              </a:rPr>
              <a:t>Very Good  = 690 to 719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 smtClean="0">
                <a:latin typeface="Arial Narrow" pitchFamily="34" charset="0"/>
              </a:rPr>
              <a:t>Excellent = 720 to850</a:t>
            </a:r>
          </a:p>
          <a:p>
            <a:pPr lvl="1">
              <a:buFont typeface="Wingdings" pitchFamily="2" charset="2"/>
              <a:buChar char="v"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algn="ctr"/>
            <a:r>
              <a:rPr lang="en-US" dirty="0" smtClean="0"/>
              <a:t>Alternatives to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Rethink your Goals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Postpone or do without </a:t>
            </a:r>
            <a:r>
              <a:rPr lang="en-US" dirty="0" err="1" smtClean="0"/>
              <a:t>somethings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Pay your credit card off monthly or use check, prepaid card, debit card, or cash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Pay bills Timely – Late payments hurt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Preserve and have control over your old credit even if they are paid off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C.A.C. House of Praise Family Financial Planning Seminar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381999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22727"/>
              <a:buFont typeface="Arial Narrow"/>
              <a:buChar char="❑"/>
            </a:pPr>
            <a:r>
              <a:rPr lang="en-US" sz="21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
</a:t>
            </a: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Investment Strategies (401k,403b, IRA,)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Investment Benefits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Playing “Catch Up”(50 years &amp; older)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Setting Priorities &amp; SMART goals 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Net Worth Statement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Charitable Donations Deductions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Stop Spending Leaks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FICO Score Calculation 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11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❑"/>
            </a:pPr>
            <a:r>
              <a:rPr lang="en-US" sz="27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Student Loan Deferral</a:t>
            </a:r>
          </a:p>
          <a:p>
            <a:endParaRPr lang="en-US" sz="27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7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7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7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smtClean="0"/>
              <a:t>Major Reporting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Experian – 888-397-3742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EQUIFAX – 800-685-1111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Trans Union – 800-888-4213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IRS – 1800-829-3676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Additional Resources: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https://www.ssa.gov/mystatement</a:t>
            </a:r>
            <a:endParaRPr lang="en-US" sz="3000" b="1" dirty="0" smtClean="0"/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https://www.annualcreditreport.com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 </a:t>
            </a:r>
            <a:r>
              <a:rPr lang="en-US" sz="3000" dirty="0" smtClean="0"/>
              <a:t>https://www.bankrate.com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https://www.americasaves.org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https://powerpay.org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https://www.irs.gov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https://www.spreadsheet123.com/ExcelTemplates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8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Investment Strategies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381000" y="1371600"/>
            <a:ext cx="85343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8888"/>
              <a:buFont typeface="Arial Narrow"/>
              <a:buChar char="❖"/>
            </a:pPr>
            <a:r>
              <a:rPr lang="en-US" sz="44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Only 2 types of Investments</a:t>
            </a:r>
            <a:r>
              <a:rPr lang="en-US" sz="29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:</a:t>
            </a:r>
          </a:p>
          <a:p>
            <a:pPr marL="1042416" marR="0" lvl="1" indent="-458216" algn="l" rtl="0">
              <a:lnSpc>
                <a:spcPct val="80000"/>
              </a:lnSpc>
              <a:spcBef>
                <a:spcPts val="1270"/>
              </a:spcBef>
              <a:spcAft>
                <a:spcPts val="0"/>
              </a:spcAft>
              <a:buClr>
                <a:schemeClr val="lt2"/>
              </a:buClr>
              <a:buSzPct val="98529"/>
              <a:buFont typeface="Arial Narrow"/>
              <a:buAutoNum type="arabicPeriod"/>
            </a:pPr>
            <a:r>
              <a:rPr lang="en-US" sz="33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Stocks (equity</a:t>
            </a:r>
            <a:r>
              <a:rPr lang="en-US" sz="15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)</a:t>
            </a:r>
          </a:p>
          <a:p>
            <a:pPr marL="1307592" marR="0" lvl="2" indent="-469392" algn="l" rtl="0">
              <a:lnSpc>
                <a:spcPct val="8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Narrow"/>
              <a:buNone/>
            </a:pPr>
            <a:r>
              <a:rPr lang="en-US" sz="15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Becoming a part of owner of a business from its growth – stocks can be classified as: Large capital, small capital, domestic or foreign value growth</a:t>
            </a:r>
          </a:p>
          <a:p>
            <a:endParaRPr lang="en-US" sz="26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307592" marR="0" lvl="2" indent="-469392" algn="l" rtl="0">
              <a:lnSpc>
                <a:spcPct val="80000"/>
              </a:lnSpc>
              <a:spcBef>
                <a:spcPts val="1270"/>
              </a:spcBef>
              <a:spcAft>
                <a:spcPts val="0"/>
              </a:spcAft>
              <a:buClr>
                <a:schemeClr val="lt2"/>
              </a:buClr>
              <a:buSzPct val="98529"/>
              <a:buFont typeface="Arial Narrow"/>
              <a:buAutoNum type="arabicPeriod" startAt="2"/>
            </a:pPr>
            <a:r>
              <a:rPr lang="en-US" sz="33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Bond (debt)</a:t>
            </a:r>
          </a:p>
          <a:p>
            <a:pPr marL="1719072" marR="0" lvl="4" indent="-461772" algn="l" rtl="0">
              <a:lnSpc>
                <a:spcPct val="80000"/>
              </a:lnSpc>
              <a:spcBef>
                <a:spcPts val="112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 Narrow"/>
              <a:buNone/>
            </a:pPr>
            <a:r>
              <a:rPr lang="en-US" sz="155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lang="en-US" sz="2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Becoming part of lending business or government money – there are US government bonds, corporate bonds, municipal bonds, and foreign bonds – Bonds can be classified as high, medium, low, quality, short, intermediate or long term.	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924799" cy="8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Benefits of the 401K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2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FREE MONEY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Most Companies will match 4% to 8% of the money that you put into your 401K.  </a:t>
            </a:r>
          </a:p>
          <a:p>
            <a:pPr marL="457200" lvl="0" indent="-457200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2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Pay Less Taxes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money from your 401K is taken out before the government takes their cut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government gets less money and you get to invest that money yourself</a:t>
            </a:r>
          </a:p>
          <a:p>
            <a:pPr marL="457200" lvl="0" indent="-457200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2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Higher Interest Rate on Money Saved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money in your 401K grows faster than any bank account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Money in the bank may have a .5% interest rate</a:t>
            </a:r>
          </a:p>
          <a:p>
            <a:pPr marL="798512" lvl="1" indent="-468312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Money in your 401K is invested and can increase at a rate of 10%	</a:t>
            </a:r>
          </a:p>
          <a:p>
            <a:pPr marL="457200" lvl="0" indent="-457200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2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Choose How Much to Save</a:t>
            </a:r>
          </a:p>
          <a:p>
            <a:pPr marL="457200" lvl="0" indent="-457200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280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Choose How to Invest Your Money</a:t>
            </a:r>
          </a:p>
          <a:p>
            <a:endParaRPr lang="en-US" sz="2800" dirty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endParaRPr lang="en-US" sz="2800" dirty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endParaRPr lang="en-US" sz="2800" dirty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 dirty="0" err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</a:t>
            </a:r>
            <a:r>
              <a:rPr lang="en-US" sz="1000" b="0" i="0" u="none" strike="noStrike" cap="small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Investment Group, LLC.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23999" y="2519768"/>
            <a:ext cx="1491181" cy="945275"/>
          </a:xfrm>
          <a:prstGeom prst="rect">
            <a:avLst/>
          </a:prstGeom>
        </p:spPr>
      </p:pic>
      <p:pic>
        <p:nvPicPr>
          <p:cNvPr id="130" name="Shape 13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8980" y="3666805"/>
            <a:ext cx="655420" cy="655420"/>
          </a:xfrm>
          <a:prstGeom prst="rect">
            <a:avLst/>
          </a:prstGeom>
        </p:spPr>
      </p:pic>
      <p:graphicFrame>
        <p:nvGraphicFramePr>
          <p:cNvPr id="131" name="Shape 131"/>
          <p:cNvGraphicFramePr/>
          <p:nvPr/>
        </p:nvGraphicFramePr>
        <p:xfrm>
          <a:off x="81279" y="90804"/>
          <a:ext cx="8829000" cy="164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71500"/>
                <a:gridCol w="1471500"/>
                <a:gridCol w="1471500"/>
                <a:gridCol w="1471500"/>
                <a:gridCol w="1471500"/>
                <a:gridCol w="1471500"/>
              </a:tblGrid>
              <a:tr h="345450">
                <a:tc gridSpan="6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Federal Tax Brackets for Single Filers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5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You Make: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$0-$10,850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$10,851- $37,500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$37,501-$87,800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$87,8001 - $180,000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$180,001-$390,500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Government </a:t>
                      </a:r>
                      <a:r>
                        <a:rPr lang="en-US" baseline="0"/>
                        <a:t> Takes: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10%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15%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dirty="0"/>
                        <a:t>25%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28%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33%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213360" y="2265680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your job pays you: $50,000 per year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968912" y="3816673"/>
            <a:ext cx="3515700" cy="57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Federal Government Takes $12,500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968912" y="4423410"/>
            <a:ext cx="33630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State of Maryland takes $2,250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86910" y="4423410"/>
            <a:ext cx="432850" cy="605990"/>
          </a:xfrm>
          <a:prstGeom prst="rect">
            <a:avLst/>
          </a:prstGeom>
        </p:spPr>
      </p:pic>
      <p:sp>
        <p:nvSpPr>
          <p:cNvPr id="136" name="Shape 136"/>
          <p:cNvSpPr txBox="1"/>
          <p:nvPr/>
        </p:nvSpPr>
        <p:spPr>
          <a:xfrm>
            <a:off x="949961" y="4682160"/>
            <a:ext cx="33579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Social Security Takes $2,185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968909" y="4937432"/>
            <a:ext cx="33579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Medicare Takes $479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34033" y="5431464"/>
            <a:ext cx="37635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Take Home: </a:t>
            </a:r>
            <a:r>
              <a:rPr lang="en-US" sz="20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$32,586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1E419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52631" y="1870075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</a:t>
            </a:r>
            <a:r>
              <a:rPr lang="en-US" sz="18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 NOT </a:t>
            </a: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invest in your 401K:</a:t>
            </a:r>
          </a:p>
        </p:txBody>
      </p:sp>
      <p:cxnSp>
        <p:nvCxnSpPr>
          <p:cNvPr id="140" name="Shape 140"/>
          <p:cNvCxnSpPr/>
          <p:nvPr/>
        </p:nvCxnSpPr>
        <p:spPr>
          <a:xfrm>
            <a:off x="4307839" y="1870075"/>
            <a:ext cx="79799" cy="4596299"/>
          </a:xfrm>
          <a:prstGeom prst="straightConnector1">
            <a:avLst/>
          </a:prstGeom>
          <a:noFill/>
          <a:ln w="38100" cap="flat">
            <a:solidFill>
              <a:srgbClr val="710F7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1" name="Shape 1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506672" y="2215197"/>
            <a:ext cx="1188820" cy="753607"/>
          </a:xfrm>
          <a:prstGeom prst="rect">
            <a:avLst/>
          </a:prstGeom>
        </p:spPr>
      </p:pic>
      <p:pic>
        <p:nvPicPr>
          <p:cNvPr id="142" name="Shape 14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748651" y="4059235"/>
            <a:ext cx="411161" cy="411161"/>
          </a:xfrm>
          <a:prstGeom prst="rect">
            <a:avLst/>
          </a:prstGeom>
        </p:spPr>
      </p:pic>
      <p:sp>
        <p:nvSpPr>
          <p:cNvPr id="143" name="Shape 143"/>
          <p:cNvSpPr txBox="1"/>
          <p:nvPr/>
        </p:nvSpPr>
        <p:spPr>
          <a:xfrm>
            <a:off x="4576982" y="2225357"/>
            <a:ext cx="26532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your job pays you: $50,000 per year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495092" y="4616882"/>
            <a:ext cx="32868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State of Maryland takes $1800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4754048" y="4607767"/>
            <a:ext cx="351482" cy="492073"/>
          </a:xfrm>
          <a:prstGeom prst="rect">
            <a:avLst/>
          </a:prstGeom>
        </p:spPr>
      </p:pic>
      <p:sp>
        <p:nvSpPr>
          <p:cNvPr id="146" name="Shape 146"/>
          <p:cNvSpPr txBox="1"/>
          <p:nvPr/>
        </p:nvSpPr>
        <p:spPr>
          <a:xfrm>
            <a:off x="5495092" y="5077132"/>
            <a:ext cx="32868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Social Security Takes $1748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495092" y="5341285"/>
            <a:ext cx="31191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Medicare Takes $383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4616253" y="5695616"/>
            <a:ext cx="4394400" cy="68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Take Home: $26,069+ $10,600* (saved in the bank) = </a:t>
            </a:r>
            <a:r>
              <a:rPr lang="en-US" sz="20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$36,669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4616253" y="1829751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</a:t>
            </a:r>
            <a:r>
              <a:rPr lang="en-US" sz="18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</a:t>
            </a: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invest in your 401K: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495092" y="4086810"/>
            <a:ext cx="3439199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Federal Government Takes $10,000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387748" y="3045408"/>
            <a:ext cx="1167411" cy="833865"/>
          </a:xfrm>
          <a:prstGeom prst="rect">
            <a:avLst/>
          </a:prstGeom>
        </p:spPr>
      </p:pic>
      <p:sp>
        <p:nvSpPr>
          <p:cNvPr id="152" name="Shape 152"/>
          <p:cNvSpPr txBox="1"/>
          <p:nvPr/>
        </p:nvSpPr>
        <p:spPr>
          <a:xfrm>
            <a:off x="5495092" y="3045408"/>
            <a:ext cx="3515700" cy="77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put 20% in your 401K - $10,000  and </a:t>
            </a:r>
            <a:r>
              <a:rPr lang="en-US" sz="16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your company matches 6%</a:t>
            </a: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(</a:t>
            </a:r>
            <a:r>
              <a:rPr lang="en-US" sz="16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$600 of FREE MONEY$$$</a:t>
            </a: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)- $10,600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489682" y="6514619"/>
            <a:ext cx="4394400" cy="68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*savings taxed upon withdrawl from 401K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42900" y="280987"/>
            <a:ext cx="8459700" cy="998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  <p:graphicFrame>
        <p:nvGraphicFramePr>
          <p:cNvPr id="161" name="Shape 161"/>
          <p:cNvGraphicFramePr/>
          <p:nvPr/>
        </p:nvGraphicFramePr>
        <p:xfrm>
          <a:off x="81279" y="90804"/>
          <a:ext cx="8829000" cy="164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71500"/>
                <a:gridCol w="1471500"/>
                <a:gridCol w="1471500"/>
                <a:gridCol w="1471500"/>
                <a:gridCol w="1471500"/>
                <a:gridCol w="1471500"/>
              </a:tblGrid>
              <a:tr h="352358">
                <a:tc gridSpan="6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Federal Tax Brackets for Married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Filers filing Jointly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619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You Make: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$0-$18,000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$18,001- $83,000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$83,001-$146,400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$146,401- $223,050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$223,</a:t>
                      </a:r>
                      <a:r>
                        <a:rPr lang="en-US" baseline="0"/>
                        <a:t>051</a:t>
                      </a:r>
                      <a:r>
                        <a:rPr lang="en-US"/>
                        <a:t>-$398,350</a:t>
                      </a:r>
                    </a:p>
                  </a:txBody>
                  <a:tcPr marL="91450" marR="91450" marT="45725" marB="45725"/>
                </a:tc>
              </a:tr>
              <a:tr h="616619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Government </a:t>
                      </a:r>
                      <a:r>
                        <a:rPr lang="en-US" baseline="0"/>
                        <a:t> Takes: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10%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15%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25%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/>
                        <a:t>28%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dirty="0"/>
                        <a:t>33%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62" name="Shape 1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98914" y="2674751"/>
            <a:ext cx="1491181" cy="945275"/>
          </a:xfrm>
          <a:prstGeom prst="rect">
            <a:avLst/>
          </a:prstGeom>
        </p:spPr>
      </p:pic>
      <p:pic>
        <p:nvPicPr>
          <p:cNvPr id="163" name="Shape 16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8980" y="3666805"/>
            <a:ext cx="655420" cy="655420"/>
          </a:xfrm>
          <a:prstGeom prst="rect">
            <a:avLst/>
          </a:prstGeom>
        </p:spPr>
      </p:pic>
      <p:sp>
        <p:nvSpPr>
          <p:cNvPr id="164" name="Shape 164"/>
          <p:cNvSpPr txBox="1"/>
          <p:nvPr/>
        </p:nvSpPr>
        <p:spPr>
          <a:xfrm>
            <a:off x="213360" y="2265680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your job pays you and your spouse: $100,000 per year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968912" y="3816673"/>
            <a:ext cx="3515700" cy="57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Federal Government Takes $25,000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968912" y="4423410"/>
            <a:ext cx="33630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State of Maryland takes $4,500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86910" y="4423410"/>
            <a:ext cx="432850" cy="605990"/>
          </a:xfrm>
          <a:prstGeom prst="rect">
            <a:avLst/>
          </a:prstGeom>
        </p:spPr>
      </p:pic>
      <p:sp>
        <p:nvSpPr>
          <p:cNvPr id="168" name="Shape 168"/>
          <p:cNvSpPr txBox="1"/>
          <p:nvPr/>
        </p:nvSpPr>
        <p:spPr>
          <a:xfrm>
            <a:off x="949961" y="4682160"/>
            <a:ext cx="33579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Social Security Takes $4,371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968909" y="4937432"/>
            <a:ext cx="33579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Medicare Takes $958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34033" y="5431464"/>
            <a:ext cx="37635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Take Home: </a:t>
            </a:r>
            <a:r>
              <a:rPr lang="en-US" sz="20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$65,172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1E419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52631" y="1870075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</a:t>
            </a:r>
            <a:r>
              <a:rPr lang="en-US" sz="18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 NOT </a:t>
            </a: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invest in your 401K:</a:t>
            </a:r>
          </a:p>
        </p:txBody>
      </p:sp>
      <p:cxnSp>
        <p:nvCxnSpPr>
          <p:cNvPr id="172" name="Shape 172"/>
          <p:cNvCxnSpPr/>
          <p:nvPr/>
        </p:nvCxnSpPr>
        <p:spPr>
          <a:xfrm>
            <a:off x="4307839" y="1870075"/>
            <a:ext cx="79799" cy="4596299"/>
          </a:xfrm>
          <a:prstGeom prst="straightConnector1">
            <a:avLst/>
          </a:prstGeom>
          <a:noFill/>
          <a:ln w="38100" cap="flat">
            <a:solidFill>
              <a:srgbClr val="710F7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3" name="Shape 1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955178" y="2153203"/>
            <a:ext cx="1188820" cy="753607"/>
          </a:xfrm>
          <a:prstGeom prst="rect">
            <a:avLst/>
          </a:prstGeom>
        </p:spPr>
      </p:pic>
      <p:pic>
        <p:nvPicPr>
          <p:cNvPr id="174" name="Shape 17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748651" y="4059235"/>
            <a:ext cx="411161" cy="411161"/>
          </a:xfrm>
          <a:prstGeom prst="rect">
            <a:avLst/>
          </a:prstGeom>
        </p:spPr>
      </p:pic>
      <p:sp>
        <p:nvSpPr>
          <p:cNvPr id="175" name="Shape 175"/>
          <p:cNvSpPr txBox="1"/>
          <p:nvPr/>
        </p:nvSpPr>
        <p:spPr>
          <a:xfrm>
            <a:off x="4576980" y="2225357"/>
            <a:ext cx="3172199" cy="68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your job pays you and your spouse: $100,00 per year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495092" y="4845482"/>
            <a:ext cx="32868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State of Maryland takes $4322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4754048" y="4607767"/>
            <a:ext cx="351482" cy="492073"/>
          </a:xfrm>
          <a:prstGeom prst="rect">
            <a:avLst/>
          </a:prstGeom>
        </p:spPr>
      </p:pic>
      <p:sp>
        <p:nvSpPr>
          <p:cNvPr id="178" name="Shape 178"/>
          <p:cNvSpPr txBox="1"/>
          <p:nvPr/>
        </p:nvSpPr>
        <p:spPr>
          <a:xfrm>
            <a:off x="5495092" y="5077132"/>
            <a:ext cx="32868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Social Security Takes $4106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5495092" y="5341285"/>
            <a:ext cx="3119100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Medicare Takes $900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616253" y="5695616"/>
            <a:ext cx="4394400" cy="68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Take Home: $61,222+ $18,020* (saved in the bank) = </a:t>
            </a:r>
            <a:r>
              <a:rPr lang="en-US" sz="20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$79,242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616253" y="1829751"/>
            <a:ext cx="3901500" cy="38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</a:t>
            </a:r>
            <a:r>
              <a:rPr lang="en-US" sz="1800" b="1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</a:t>
            </a:r>
            <a:r>
              <a:rPr lang="en-US" sz="18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invest in your 401K: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5495092" y="3810426"/>
            <a:ext cx="3439199" cy="70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Federal Government Takes $12,450 (</a:t>
            </a:r>
            <a:r>
              <a:rPr lang="en-US" sz="1600" b="1" i="0" u="sng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Dropped 1 tax bracket-Taxed at 15% rather than 25%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387748" y="3045408"/>
            <a:ext cx="1167411" cy="833865"/>
          </a:xfrm>
          <a:prstGeom prst="rect">
            <a:avLst/>
          </a:prstGeom>
        </p:spPr>
      </p:pic>
      <p:sp>
        <p:nvSpPr>
          <p:cNvPr id="184" name="Shape 184"/>
          <p:cNvSpPr txBox="1"/>
          <p:nvPr/>
        </p:nvSpPr>
        <p:spPr>
          <a:xfrm>
            <a:off x="5495092" y="2893008"/>
            <a:ext cx="3515700" cy="77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mbria"/>
              <a:buChar char="•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you put 17% (max) in your 401K - $17,000  and </a:t>
            </a:r>
            <a:r>
              <a:rPr lang="en-US" sz="1600" b="0" i="0" u="sng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your company matches 6%</a:t>
            </a: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(</a:t>
            </a:r>
            <a:r>
              <a:rPr lang="en-US" sz="16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$1020 of FREE MONEY$$$</a:t>
            </a: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)- $18.020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489682" y="6514619"/>
            <a:ext cx="4394400" cy="68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*savings taxed upon withdrawl from 401K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458200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600" b="0" i="0" u="none" strike="noStrike" cap="small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Playing “Catch Up” (50 years &amp; Older)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idx="1"/>
          </p:nvPr>
        </p:nvSpPr>
        <p:spPr>
          <a:xfrm>
            <a:off x="304800" y="1066800"/>
            <a:ext cx="8381999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Jump Start your retirement – www.ssa.gov/mystatement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Take advantage of the Catch up Contributions ($5,500</a:t>
            </a: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)</a:t>
            </a:r>
          </a:p>
          <a:p>
            <a:pPr marL="742950" lvl="1" indent="-285750">
              <a:spcBef>
                <a:spcPts val="1160"/>
              </a:spcBef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You can contribute up </a:t>
            </a:r>
            <a:r>
              <a:rPr lang="en-US" sz="28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to ( </a:t>
            </a:r>
            <a:r>
              <a:rPr lang="en-US" sz="28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$17, 000 </a:t>
            </a:r>
            <a:r>
              <a:rPr lang="en-US" sz="28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+$5500); total of </a:t>
            </a:r>
            <a:r>
              <a:rPr lang="en-US" sz="28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$22,500 if you are  50 &amp; above.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Down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size – especially when children are gone!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Cost savings on: Taxes, utilities, insurance, etc.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Consolidate – evaluate your retirement car &amp; bills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Consider long-term care insurance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Weigh your Social Security Options: - increase your earnings (33%) by waiting till age 66 to withdraw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 dirty="0" err="1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</a:t>
            </a:r>
            <a:r>
              <a:rPr lang="en-US" sz="1000" b="0" i="0" u="none" strike="noStrike" cap="small" baseline="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Investment Group, LLC.</a:t>
            </a:r>
            <a:endParaRPr lang="en-US" sz="1000" b="0" i="0" u="none" strike="noStrike" cap="small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1265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44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SMART Goals &amp; Priorities 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3819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SMART </a:t>
            </a:r>
          </a:p>
          <a:p>
            <a:endParaRPr lang="en-US" sz="36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Specific –Know your income &amp; expenses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Measurable – Current spending habits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Attainable -  Goals &amp; Priorities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Realistic – Limited amount of money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 Narrow"/>
              <a:buChar char="❖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Time-bound, Trade-Offs   </a:t>
            </a:r>
          </a:p>
          <a:p>
            <a:endParaRPr lang="en-US" sz="32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32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32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610599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en-US" sz="32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SPECIFIC ( Income = Expenses + Savings)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Know your Income &amp; Pay yourself FIRST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Salary and Wages: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Gross Income – What you earn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Net  Income – What you take home</a:t>
            </a:r>
          </a:p>
          <a:p>
            <a:endParaRPr lang="en-US" sz="255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Record your spending &amp; Categorize Expenses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Fixed expenses– mortgage pmt, car note &amp; insurance, student loan, etc.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98076"/>
              <a:buFont typeface="Arial Narrow"/>
              <a:buChar char="❖"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Flexible expenses – Groceries, Utilities, cable, phone, shopping (clothes, shoes, bags, hairdo, makeup etc.)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Narrow"/>
              <a:buNone/>
            </a:pPr>
            <a:r>
              <a:rPr lang="en-US" sz="2550" b="0" i="0" u="none" strike="noStrike" cap="none" baseline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  <a:p>
            <a:endParaRPr lang="en-US" sz="2550" b="0" i="0" u="none" strike="noStrike" cap="none" baseline="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small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Bunmilola Investment Group, LLC.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</TotalTime>
  <Words>1414</Words>
  <Application>Microsoft Office PowerPoint</Application>
  <PresentationFormat>On-screen Show (4:3)</PresentationFormat>
  <Paragraphs>266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Bunmilola investment group, llc.</vt:lpstr>
      <vt:lpstr>C.A.C. House of Praise Family Financial Planning Seminar</vt:lpstr>
      <vt:lpstr>Investment Strategies </vt:lpstr>
      <vt:lpstr>Benefits of the 401K</vt:lpstr>
      <vt:lpstr>Slide 5</vt:lpstr>
      <vt:lpstr>Slide 6</vt:lpstr>
      <vt:lpstr>Playing “Catch Up” (50 years &amp; Older)</vt:lpstr>
      <vt:lpstr>SMART Goals &amp; Priorities </vt:lpstr>
      <vt:lpstr>SPECIFIC ( Income = Expenses + Savings)</vt:lpstr>
      <vt:lpstr>MEASURABLE – Spending  Habit</vt:lpstr>
      <vt:lpstr>ATTAINABLE –  Emergency Savings</vt:lpstr>
      <vt:lpstr>REALISTIC – Helping debtors become savershttps://powerpay.org </vt:lpstr>
      <vt:lpstr>Trade – OFFs =Tight Budget</vt:lpstr>
      <vt:lpstr>Net Worth - balanced budget goal</vt:lpstr>
      <vt:lpstr>Charitable donations deductions www.irs.gov  (1800-829-3676)</vt:lpstr>
      <vt:lpstr>  Stop Spending Leaks</vt:lpstr>
      <vt:lpstr>FICO Score Calcuation</vt:lpstr>
      <vt:lpstr>Credit Score Ranges:</vt:lpstr>
      <vt:lpstr>Alternatives to Credit</vt:lpstr>
      <vt:lpstr>Major Reporting Agencies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Bunmilola investment group, llc.</dc:title>
  <dc:creator>Ogun, Abeni - FSIS</dc:creator>
  <cp:lastModifiedBy>Abeni</cp:lastModifiedBy>
  <cp:revision>7</cp:revision>
  <dcterms:modified xsi:type="dcterms:W3CDTF">2014-03-14T21:23:42Z</dcterms:modified>
</cp:coreProperties>
</file>